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2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010134-16E8-4E08-A14B-D8B12E816AB0}" type="datetimeFigureOut">
              <a:rPr lang="en-US" smtClean="0"/>
              <a:pPr/>
              <a:t>9/28/2012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A4BFA5-411A-40F0-A79E-23D040F99C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4495800"/>
            <a:ext cx="76962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www.fhcn.org</a:t>
            </a:r>
            <a:endParaRPr lang="en-US" sz="3200" dirty="0"/>
          </a:p>
        </p:txBody>
      </p:sp>
      <p:pic>
        <p:nvPicPr>
          <p:cNvPr id="8" name="Picture Placeholder 7" descr="Premier%20Lo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363" t="-1929" r="-55" b="-1774"/>
          <a:stretch>
            <a:fillRect/>
          </a:stretch>
        </p:blipFill>
        <p:spPr>
          <a:xfrm>
            <a:off x="228600" y="381000"/>
            <a:ext cx="87630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 Area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Tulare and Kings Counties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772400" cy="11997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Clinical Sites in 9 Cities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Over 100,00 patients treated annually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6934200" cy="1066800"/>
          </a:xfrm>
        </p:spPr>
        <p:txBody>
          <a:bodyPr/>
          <a:lstStyle/>
          <a:p>
            <a:r>
              <a:rPr lang="en-US" dirty="0" smtClean="0"/>
              <a:t>Scope of Services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600200" y="1752600"/>
            <a:ext cx="6324600" cy="3733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-Medical 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Dental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Behavioral Health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Complementary/Alternative 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Medicine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Chiropractic 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Nutritional </a:t>
            </a:r>
          </a:p>
          <a:p>
            <a:pPr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Health Education. 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/>
          <a:lstStyle/>
          <a:p>
            <a:r>
              <a:rPr lang="en-US" dirty="0" smtClean="0"/>
              <a:t>Who We Serve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3810000"/>
          </a:xfrm>
        </p:spPr>
        <p:txBody>
          <a:bodyPr>
            <a:normAutofit/>
          </a:bodyPr>
          <a:lstStyle/>
          <a:p>
            <a:pPr algn="l"/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Mission: “We provide quality health care to everyone in the communities we serve.”</a:t>
            </a:r>
          </a:p>
          <a:p>
            <a:pPr algn="l"/>
            <a:endParaRPr lang="en-US" sz="23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l"/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Patient</a:t>
            </a: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population from “all walks of life.”</a:t>
            </a:r>
          </a:p>
          <a:p>
            <a:pPr algn="l">
              <a:buFontTx/>
              <a:buChar char="-"/>
            </a:pPr>
            <a:r>
              <a:rPr lang="en-US" sz="23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75% of our patients are of Hispanic origin</a:t>
            </a:r>
            <a:r>
              <a:rPr lang="en-US" sz="2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</a:t>
            </a:r>
          </a:p>
          <a:p>
            <a:pPr lvl="1"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-44% speak a language other than English</a:t>
            </a:r>
          </a:p>
          <a:p>
            <a:pPr lvl="1" algn="l">
              <a:buFontTx/>
              <a:buChar char="-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Many patients seasonal or migrant farm workers.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inavarro\Desktop\Presentation\tomato_drough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286250" cy="2857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San Joaquin Valley Agriculture</a:t>
            </a:r>
            <a:endParaRPr lang="en-US" dirty="0"/>
          </a:p>
        </p:txBody>
      </p:sp>
      <p:pic>
        <p:nvPicPr>
          <p:cNvPr id="1026" name="Picture 2" descr="C:\Documents and Settings\inavarro\Desktop\Presentation\or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80664"/>
            <a:ext cx="3429000" cy="2977336"/>
          </a:xfrm>
          <a:prstGeom prst="rect">
            <a:avLst/>
          </a:prstGeom>
          <a:noFill/>
        </p:spPr>
      </p:pic>
      <p:pic>
        <p:nvPicPr>
          <p:cNvPr id="1029" name="Picture 5" descr="C:\Documents and Settings\inavarro\Desktop\Presentation Pics\SuperStock_2062-553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886200"/>
            <a:ext cx="3657600" cy="2819400"/>
          </a:xfrm>
          <a:prstGeom prst="rect">
            <a:avLst/>
          </a:prstGeom>
          <a:noFill/>
        </p:spPr>
      </p:pic>
      <p:pic>
        <p:nvPicPr>
          <p:cNvPr id="1030" name="Picture 6" descr="C:\Documents and Settings\inavarro\Desktop\Presentation Pics\SuperStock_2062-553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295400"/>
            <a:ext cx="366395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navarro\Desktop\Presentation Pics\Fresno-State-Bulldo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3367314" cy="220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8229600" cy="990600"/>
          </a:xfrm>
        </p:spPr>
        <p:txBody>
          <a:bodyPr/>
          <a:lstStyle/>
          <a:p>
            <a:r>
              <a:rPr lang="en-US" dirty="0" smtClean="0"/>
              <a:t>Central California Living</a:t>
            </a:r>
            <a:endParaRPr lang="en-US" dirty="0"/>
          </a:p>
        </p:txBody>
      </p:sp>
      <p:pic>
        <p:nvPicPr>
          <p:cNvPr id="2051" name="Picture 3" descr="C:\Documents and Settings\inavarro\Desktop\Presentation Pics\Fresno State Baseb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721100" cy="2561501"/>
          </a:xfrm>
          <a:prstGeom prst="rect">
            <a:avLst/>
          </a:prstGeom>
          <a:noFill/>
        </p:spPr>
      </p:pic>
      <p:pic>
        <p:nvPicPr>
          <p:cNvPr id="2052" name="Picture 4" descr="C:\Documents and Settings\inavarro\Desktop\Presentation Pics\cd038_05sep04_sequoia_np_sentine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199"/>
            <a:ext cx="2286000" cy="3429001"/>
          </a:xfrm>
          <a:prstGeom prst="rect">
            <a:avLst/>
          </a:prstGeom>
          <a:noFill/>
        </p:spPr>
      </p:pic>
      <p:pic>
        <p:nvPicPr>
          <p:cNvPr id="2053" name="Picture 5" descr="C:\Documents and Settings\inavarro\Desktop\Presentation Pics\Grizzlie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219200"/>
            <a:ext cx="3149600" cy="2362200"/>
          </a:xfrm>
          <a:prstGeom prst="rect">
            <a:avLst/>
          </a:prstGeom>
          <a:noFill/>
        </p:spPr>
      </p:pic>
      <p:pic>
        <p:nvPicPr>
          <p:cNvPr id="2054" name="Picture 6" descr="C:\Documents and Settings\inavarro\Desktop\Presentation Pics\p72100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505200"/>
            <a:ext cx="2451100" cy="1838325"/>
          </a:xfrm>
          <a:prstGeom prst="rect">
            <a:avLst/>
          </a:prstGeom>
          <a:noFill/>
        </p:spPr>
      </p:pic>
      <p:pic>
        <p:nvPicPr>
          <p:cNvPr id="2055" name="Picture 7" descr="C:\Documents and Settings\inavarro\Desktop\Presentation Pics\20070609B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495800"/>
            <a:ext cx="2667000" cy="1799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 Centered Experience</a:t>
            </a:r>
          </a:p>
          <a:p>
            <a:pPr lvl="1"/>
            <a:r>
              <a:rPr lang="en-US" dirty="0"/>
              <a:t>Level III Patient Centered Health Home Recognition by National Committee for Quality Assurance (NCQA). </a:t>
            </a:r>
          </a:p>
          <a:p>
            <a:pPr lvl="1"/>
            <a:r>
              <a:rPr lang="en-US" dirty="0"/>
              <a:t>Opportunities to participate in integrated health care delivery with exposure to all health services available within our facilities. </a:t>
            </a:r>
            <a:endParaRPr lang="en-US" dirty="0" smtClean="0"/>
          </a:p>
          <a:p>
            <a:r>
              <a:rPr lang="en-US" dirty="0" smtClean="0"/>
              <a:t>Be part of our team.</a:t>
            </a:r>
          </a:p>
          <a:p>
            <a:pPr lvl="1"/>
            <a:r>
              <a:rPr lang="en-US" dirty="0" smtClean="0"/>
              <a:t>ATSU students are considered part of the FHCN family and are completely integrated in to our care team!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3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160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PowerPoint Presentation</vt:lpstr>
      <vt:lpstr>Trade Area Tulare and Kings Counties</vt:lpstr>
      <vt:lpstr>Scope of Services</vt:lpstr>
      <vt:lpstr>Who We Serve</vt:lpstr>
      <vt:lpstr>San Joaquin Valley Agriculture</vt:lpstr>
      <vt:lpstr>Central California Living</vt:lpstr>
      <vt:lpstr>What to expect</vt:lpstr>
    </vt:vector>
  </TitlesOfParts>
  <Company>FHCN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“Choose the one where Family Comes First.”</dc:title>
  <dc:creator>Administrator</dc:creator>
  <cp:lastModifiedBy>Joyce Haynie</cp:lastModifiedBy>
  <cp:revision>19</cp:revision>
  <dcterms:created xsi:type="dcterms:W3CDTF">2010-09-27T17:56:16Z</dcterms:created>
  <dcterms:modified xsi:type="dcterms:W3CDTF">2012-09-28T21:03:54Z</dcterms:modified>
</cp:coreProperties>
</file>